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Bitter" panose="020B0604020202020204" charset="-52"/>
      <p:regular r:id="rId15"/>
    </p:embeddedFont>
    <p:embeddedFont>
      <p:font typeface="Quire Sans" panose="020B0502040400020003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5CD"/>
    <a:srgbClr val="1C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2T23:10:13.327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0,'62'1362'0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22T23:10:13.832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22T23:10:15.628"/>
    </inkml:context>
    <inkml:brush xml:id="br0">
      <inkml:brushProperty name="width" value="0.3" units="cm"/>
      <inkml:brushProperty name="height" value="0.6" units="cm"/>
      <inkml:brushProperty name="color" value="#FF66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778 1142,'190'-13,"-62"2,169 2,-287 9,-1-1,1 0,-1-1,1 0,14-6,-23 8,0-1,0 1,0-1,0 1,0-1,0 1,0-1,0 0,0 0,0 0,0 0,0 0,-1 1,1-1,0 0,-1-1,1 1,0 0,-1 0,1-1,-1 0,0 0,0 1,-1-1,1 1,0-1,-1 0,1 1,-1-1,0 1,1 0,-1-1,0 1,0-1,0 1,0 0,0 0,0 0,0 0,-1-1,-1 0,-9-7,0 1,-1-1,0 2,0 0,-1 1,-15-6,-9-4,-806-422,796 411,42 24,-373-196,341 184,31 15,11 6,15 11,1 0,22 13,6 5,988 677,-532-430,-474-269,-30-13,1 0,-1 0,0 1,0-1,1 0,-1 0,0 0,1 0,-1 0,0 0,0 0,1 0,-1 0,0 0,0 0,1 0,-1 0,0 0,0 0,1-1,-1 1,0 0,0 0,1 0,-1 0,0 0,0-1,1 1,-1 0,0 0,0 0,0-1,0 1,1 0,-1 0,0 0,0-1,0 1,0 0,0 0,0-1,0 1,0 0,1 0,-1-1,0 1,0 0,0-1,0 1,0 0,-1 0,1-1,0 1,0 0,0 0,0-1,-3-7,0 0,0 1,-1-1,0 1,0 0,-1 0,0 0,-8-8,-11-16,-517-777,284 403,209 330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74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3449" y="1761596"/>
            <a:ext cx="7556421" cy="567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i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«Ранние формы религии. Табу. Шаманизм. Инициации и промысловый культ. Культ племенного бога. Культ тайных союзов, культ вождей. Аграрные культы.»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69384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FC142F-54C7-F6B4-FA2C-8D6E45357765}"/>
              </a:ext>
            </a:extLst>
          </p:cNvPr>
          <p:cNvSpPr/>
          <p:nvPr/>
        </p:nvSpPr>
        <p:spPr>
          <a:xfrm>
            <a:off x="11042205" y="7089516"/>
            <a:ext cx="3512634" cy="108166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7B0BD0C-2D63-65B7-913C-ACB0945F81C7}"/>
              </a:ext>
            </a:extLst>
          </p:cNvPr>
          <p:cNvSpPr/>
          <p:nvPr/>
        </p:nvSpPr>
        <p:spPr>
          <a:xfrm>
            <a:off x="11095464" y="6918831"/>
            <a:ext cx="3512634" cy="108166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i="1" dirty="0">
                <a:solidFill>
                  <a:srgbClr val="E1E5CD"/>
                </a:solidFill>
                <a:latin typeface="Quire Sans" panose="020B0502040204020203" pitchFamily="34" charset="0"/>
                <a:cs typeface="Quire Sans" panose="020B0502040204020203" pitchFamily="34" charset="0"/>
              </a:rPr>
              <a:t>Ваганова Ольга</a:t>
            </a:r>
          </a:p>
          <a:p>
            <a:pPr algn="ctr"/>
            <a:r>
              <a:rPr lang="ru-RU" i="1" dirty="0">
                <a:solidFill>
                  <a:srgbClr val="E1E5CD"/>
                </a:solidFill>
                <a:latin typeface="Quire Sans" panose="020B0502040204020203" pitchFamily="34" charset="0"/>
                <a:cs typeface="Quire Sans" panose="020B0502040204020203" pitchFamily="34" charset="0"/>
              </a:rPr>
              <a:t>Группа № 3834101/30</a:t>
            </a:r>
            <a:r>
              <a:rPr lang="en-US" i="1" dirty="0">
                <a:solidFill>
                  <a:srgbClr val="E1E5CD"/>
                </a:solidFill>
                <a:latin typeface="Quire Sans" panose="020B0502040204020203" pitchFamily="34" charset="0"/>
                <a:cs typeface="Quire Sans" panose="020B0502040204020203" pitchFamily="34" charset="0"/>
              </a:rPr>
              <a:t>3</a:t>
            </a:r>
            <a:r>
              <a:rPr lang="ru-RU" i="1" dirty="0">
                <a:solidFill>
                  <a:srgbClr val="E1E5CD"/>
                </a:solidFill>
                <a:latin typeface="Quire Sans" panose="020B0502040204020203" pitchFamily="34" charset="0"/>
                <a:cs typeface="Quire Sans" panose="020B0502040204020203" pitchFamily="34" charset="0"/>
              </a:rPr>
              <a:t>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229"/>
            <a:ext cx="7923490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Заключение: </a:t>
            </a:r>
            <a:endParaRPr lang="en-US" sz="3350" dirty="0"/>
          </a:p>
        </p:txBody>
      </p:sp>
      <p:sp>
        <p:nvSpPr>
          <p:cNvPr id="5" name="Text 3"/>
          <p:cNvSpPr/>
          <p:nvPr/>
        </p:nvSpPr>
        <p:spPr>
          <a:xfrm>
            <a:off x="5084921" y="187725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Табу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5084921" y="2343031"/>
            <a:ext cx="342161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Простые запреты и вера в духов.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4977170" y="2887980"/>
            <a:ext cx="8751808" cy="15240"/>
          </a:xfrm>
          <a:prstGeom prst="roundRect">
            <a:avLst>
              <a:gd name="adj" fmla="val 212093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5900142" y="3226237"/>
            <a:ext cx="275165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Племенные культы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900142" y="3692009"/>
            <a:ext cx="35578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Социальная иерархия и вождизм.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792391" y="4236958"/>
            <a:ext cx="7936587" cy="15240"/>
          </a:xfrm>
          <a:prstGeom prst="roundRect">
            <a:avLst>
              <a:gd name="adj" fmla="val 212093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6715244" y="457521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Аграрные культы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6715244" y="5040987"/>
            <a:ext cx="425648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Осознанное земледелие и цикличность.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6607493" y="5585936"/>
            <a:ext cx="7121485" cy="15240"/>
          </a:xfrm>
          <a:prstGeom prst="roundRect">
            <a:avLst>
              <a:gd name="adj" fmla="val 212093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8"/>
          <p:cNvSpPr/>
          <p:nvPr/>
        </p:nvSpPr>
        <p:spPr>
          <a:xfrm>
            <a:off x="7530584" y="59241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Мировые религии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30584" y="6389965"/>
            <a:ext cx="337982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Фундамент для возникновения.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93790" y="7192566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Ранние формы религии — сложная и динамичная система, отражающая эволюцию человеческого общества.</a:t>
            </a:r>
            <a:endParaRPr lang="en-US" sz="1650" dirty="0"/>
          </a:p>
        </p:txBody>
      </p:sp>
      <p:pic>
        <p:nvPicPr>
          <p:cNvPr id="23" name="Picture 2" descr="Arte y erotismo en Mesopotamia y el Medio Oriente antiguo">
            <a:extLst>
              <a:ext uri="{FF2B5EF4-FFF2-40B4-BE49-F238E27FC236}">
                <a16:creationId xmlns:a16="http://schemas.microsoft.com/office/drawing/2014/main" id="{D3C371B3-21BE-D5E8-2ACB-F6DEFAA8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9" y="1877258"/>
            <a:ext cx="4094324" cy="50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2DD3D99-82D8-86E8-5C88-8B4B7DE2D161}"/>
              </a:ext>
            </a:extLst>
          </p:cNvPr>
          <p:cNvSpPr/>
          <p:nvPr/>
        </p:nvSpPr>
        <p:spPr>
          <a:xfrm>
            <a:off x="11619571" y="7683190"/>
            <a:ext cx="2935268" cy="487994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9193" y="3760351"/>
            <a:ext cx="6592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Спасибо за внимание!</a:t>
            </a:r>
            <a:endParaRPr lang="en-US" sz="4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D0FEB17-0B4A-317A-6FEC-42CDBA2C8567}"/>
              </a:ext>
            </a:extLst>
          </p:cNvPr>
          <p:cNvSpPr/>
          <p:nvPr/>
        </p:nvSpPr>
        <p:spPr>
          <a:xfrm>
            <a:off x="11042205" y="7089516"/>
            <a:ext cx="3512634" cy="108166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170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Литература</a:t>
            </a:r>
            <a:r>
              <a:rPr lang="en-US" sz="2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: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Георгиевский Э.В. Зарождение религиозных верований в архаических обществах // Сибирский Юридический Вестник. - 2006. - №3(30). - С. 38-44.</a:t>
            </a:r>
            <a:endParaRPr lang="en-US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8AF358-318C-970F-C299-D92240B511F6}"/>
              </a:ext>
            </a:extLst>
          </p:cNvPr>
          <p:cNvSpPr/>
          <p:nvPr/>
        </p:nvSpPr>
        <p:spPr>
          <a:xfrm>
            <a:off x="11042205" y="7089516"/>
            <a:ext cx="3512634" cy="108166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9160"/>
            <a:ext cx="7556421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Введение: Заря человеческой духовности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280190" y="2219087"/>
            <a:ext cx="3670459" cy="2447925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495574" y="2920325"/>
            <a:ext cx="289167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Эволюция общества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495574" y="3386098"/>
            <a:ext cx="32396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От родовых общин к сложным племенным структурам.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6033" y="2219087"/>
            <a:ext cx="3670578" cy="2447925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7"/>
          <p:cNvSpPr/>
          <p:nvPr/>
        </p:nvSpPr>
        <p:spPr>
          <a:xfrm>
            <a:off x="10381417" y="294064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Ключевые этапы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381417" y="3406418"/>
            <a:ext cx="32398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Табу, шаманизм, инициации, культы.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80190" y="4882396"/>
            <a:ext cx="7556421" cy="2447925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1"/>
          <p:cNvSpPr/>
          <p:nvPr/>
        </p:nvSpPr>
        <p:spPr>
          <a:xfrm>
            <a:off x="6495574" y="5563314"/>
            <a:ext cx="310860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Борьба за выживание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6495574" y="6029087"/>
            <a:ext cx="71256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страха перед непознанными силами природы и попыток понять свое место в мире</a:t>
            </a:r>
            <a:endParaRPr lang="en-US" sz="16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144E004-4EDF-65BB-FE0D-7FB71B237467}"/>
              </a:ext>
            </a:extLst>
          </p:cNvPr>
          <p:cNvSpPr/>
          <p:nvPr/>
        </p:nvSpPr>
        <p:spPr>
          <a:xfrm>
            <a:off x="12043317" y="7545704"/>
            <a:ext cx="2511522" cy="625479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3A863AFE-03C4-82DF-A7D4-9CBFF9EE330A}"/>
                  </a:ext>
                </a:extLst>
              </p14:cNvPr>
              <p14:cNvContentPartPr/>
              <p14:nvPr/>
            </p14:nvContentPartPr>
            <p14:xfrm>
              <a:off x="445838" y="2062923"/>
              <a:ext cx="22680" cy="49068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3A863AFE-03C4-82DF-A7D4-9CBFF9EE33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838" y="1954923"/>
                <a:ext cx="13032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49A3742-EBCE-2FFD-9CAB-4E235A3592B0}"/>
                  </a:ext>
                </a:extLst>
              </p14:cNvPr>
              <p14:cNvContentPartPr/>
              <p14:nvPr/>
            </p14:nvContentPartPr>
            <p14:xfrm>
              <a:off x="468158" y="2553243"/>
              <a:ext cx="360" cy="36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49A3742-EBCE-2FFD-9CAB-4E235A3592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158" y="24456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D04D12D6-0F09-BBBE-F147-A1D33435FB02}"/>
                  </a:ext>
                </a:extLst>
              </p14:cNvPr>
              <p14:cNvContentPartPr/>
              <p14:nvPr/>
            </p14:nvContentPartPr>
            <p14:xfrm>
              <a:off x="66038" y="2064363"/>
              <a:ext cx="616680" cy="50508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D04D12D6-0F09-BBBE-F147-A1D33435FB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38" y="1956723"/>
                <a:ext cx="724320" cy="72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200" y="908409"/>
            <a:ext cx="6717983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Табу: Основа социального порядка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45200" y="2028649"/>
            <a:ext cx="230457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Тотемизм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45200" y="2501089"/>
            <a:ext cx="644509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Сверхъестественное родство коллектива с животным или растением.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5200" y="2980434"/>
            <a:ext cx="346638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Табу — строжайшие запреты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5200" y="3452874"/>
            <a:ext cx="6445091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Магические предписания, поддерживающие порядок и предотвращающие конфликты.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5200" y="4208802"/>
            <a:ext cx="644509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Пищевые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45200" y="4568252"/>
            <a:ext cx="644509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Сексуальные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45200" y="4927702"/>
            <a:ext cx="644509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Поведенческие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392" y="1036082"/>
            <a:ext cx="6445091" cy="644509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45200" y="8242578"/>
            <a:ext cx="1334000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Нарушение табу вело к катастрофе, регулируя общественные отношения задолго до законов.</a:t>
            </a:r>
            <a:endParaRPr lang="en-US" sz="14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E3A5AA-A244-3A1A-71A5-78C2B17D1155}"/>
              </a:ext>
            </a:extLst>
          </p:cNvPr>
          <p:cNvSpPr/>
          <p:nvPr/>
        </p:nvSpPr>
        <p:spPr>
          <a:xfrm>
            <a:off x="12779297" y="7705492"/>
            <a:ext cx="1775541" cy="465691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79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Шаманизм: Посредники между мирами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247900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763310" y="2247900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142524" y="2505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Избранник духов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995612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Способность входить в экстаз (камлание).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247900"/>
            <a:ext cx="3664863" cy="2448044"/>
          </a:xfrm>
          <a:prstGeom prst="roundRect">
            <a:avLst>
              <a:gd name="adj" fmla="val 597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4654868" y="2247900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5034082" y="2505194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Путешествия в мир духов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349943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Исцеление, предсказание удачи, сопровождение душ.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22758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763310" y="4922758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1142524" y="5180052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Зависимость от промысла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602480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Развитие шаманизма у народов, зависящих от охоты.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8852"/>
            <a:ext cx="65712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Магия: Воздействие на мир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45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06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Закон подобия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9689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Подобное производит подобное.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09455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06472"/>
            <a:ext cx="3601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Закон соприкосновения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59689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Воздействие через контакт.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09455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06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Виды магии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5968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Лечебная, вредоносная, хозяйственная.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5778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Магия была неотъемлемой частью ранних религиозных практик, не противопоставлялась религии, а дополняла ее.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E2D2B58-B739-67E8-1FD1-335B7AB4E884}"/>
              </a:ext>
            </a:extLst>
          </p:cNvPr>
          <p:cNvSpPr/>
          <p:nvPr/>
        </p:nvSpPr>
        <p:spPr>
          <a:xfrm>
            <a:off x="11042205" y="7089516"/>
            <a:ext cx="3512634" cy="108166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4067"/>
            <a:ext cx="825496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Промысловый культ и инициации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53007"/>
            <a:ext cx="36939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Промысловый культ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0511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Обряды для удачной охоты и собирательства.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720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Умилостивление "хозяина" природы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1428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Ритуальные пляски и захоронение костей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04003"/>
            <a:ext cx="36027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Обряды инициации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0561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Посвящение подростков во взрослые члены общины.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2308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Символическая "смерть" и "возрождение"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6528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Передача сакральных знаний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76" y="2005489"/>
            <a:ext cx="6540058" cy="438065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93790" y="67626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Эти обряды обеспечивали преемственность традиций и выживание общины.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DC5C25D-0093-B6C9-BC7E-E5461C26E1C6}"/>
              </a:ext>
            </a:extLst>
          </p:cNvPr>
          <p:cNvSpPr/>
          <p:nvPr/>
        </p:nvSpPr>
        <p:spPr>
          <a:xfrm>
            <a:off x="11042205" y="7089516"/>
            <a:ext cx="3512634" cy="108166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420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Культ племенного бога и вождей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653308"/>
            <a:ext cx="7556421" cy="3694033"/>
          </a:xfrm>
          <a:prstGeom prst="roundRect">
            <a:avLst>
              <a:gd name="adj" fmla="val 921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280190" y="2653308"/>
            <a:ext cx="3778210" cy="2387084"/>
          </a:xfrm>
          <a:prstGeom prst="roundRect">
            <a:avLst>
              <a:gd name="adj" fmla="val 142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507004" y="2880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Племенной бог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370540"/>
            <a:ext cx="33245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Могущественный покровитель племени (часто громовержец).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653308"/>
            <a:ext cx="3778210" cy="2387084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10058400" y="2653308"/>
            <a:ext cx="30480" cy="2387084"/>
          </a:xfrm>
          <a:prstGeom prst="roundRect">
            <a:avLst>
              <a:gd name="adj" fmla="val 111628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10285214" y="2880122"/>
            <a:ext cx="33245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Обожествление власти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5214" y="3724870"/>
            <a:ext cx="33245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Культ вождей, наделяющий их сверхъестественной силой (мана).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40392"/>
            <a:ext cx="7556421" cy="1306949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6280190" y="5040392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65070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Тайные союзы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57576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Поддержка власти знати через ритуалы и устрашающие маски.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66024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Символ единства и мощи племени, а также инструмент контроля.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BBC1576-5298-158B-4287-AEEC33752089}"/>
              </a:ext>
            </a:extLst>
          </p:cNvPr>
          <p:cNvSpPr/>
          <p:nvPr/>
        </p:nvSpPr>
        <p:spPr>
          <a:xfrm>
            <a:off x="11042205" y="7089516"/>
            <a:ext cx="3512634" cy="108166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893" y="521613"/>
            <a:ext cx="8297228" cy="474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Аграрные культы: Религия земледельцев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978948" y="1889043"/>
            <a:ext cx="2870435" cy="73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Охотник-собиратель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78948" y="2733216"/>
            <a:ext cx="2870435" cy="118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Ранние формы верований, связанные с выживанием и природой.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769878" y="1889043"/>
            <a:ext cx="2870435" cy="369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Аграрные культы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769878" y="2363685"/>
            <a:ext cx="2870435" cy="118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Развитие верований, основанных на земледелии и циклах природы.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978948" y="5310490"/>
            <a:ext cx="2870435" cy="73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Развитые ритуалы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78948" y="6154662"/>
            <a:ext cx="2870435" cy="118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Усложнение обрядов и церемоний для взаимодействия с божествами.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756533" y="5310490"/>
            <a:ext cx="2870435" cy="369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Ритуализация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0756533" y="5785132"/>
            <a:ext cx="2870435" cy="118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Формализация практик, отражающая социальную и культурную эволюцию.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511492" y="7651671"/>
            <a:ext cx="13302615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 переходом к земледелию религия претерпела значительные изменения.</a:t>
            </a:r>
            <a:endParaRPr lang="en-US" sz="145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319A14F-FBF3-CC68-18B9-DDFFA21E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77" y="1202313"/>
            <a:ext cx="4464897" cy="29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 descr="Ученые переписывают историю: противостояние земледельцев и собирателей —  климат вообще не причем - новости за апрель 2025 - 24СМИ">
            <a:extLst>
              <a:ext uri="{FF2B5EF4-FFF2-40B4-BE49-F238E27FC236}">
                <a16:creationId xmlns:a16="http://schemas.microsoft.com/office/drawing/2014/main" id="{5E18DC83-C1EC-8BAC-F7BB-F486AF4CA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60FA168-E7C4-F30A-2FA8-133EBEF2D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507" y="4429310"/>
            <a:ext cx="5169513" cy="2907851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DC3825D-C1A1-B3B4-8147-8489EA026555}"/>
              </a:ext>
            </a:extLst>
          </p:cNvPr>
          <p:cNvSpPr/>
          <p:nvPr/>
        </p:nvSpPr>
        <p:spPr>
          <a:xfrm>
            <a:off x="11042205" y="7089516"/>
            <a:ext cx="3512634" cy="108166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0754"/>
            <a:ext cx="99158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Цикл жизни и смерти в аграрных культах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1358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646402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793790" y="2820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Божества земли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1112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Почитание земли, дождя, солнца.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291358"/>
            <a:ext cx="226814" cy="28348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2646402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5"/>
          <p:cNvSpPr/>
          <p:nvPr/>
        </p:nvSpPr>
        <p:spPr>
          <a:xfrm>
            <a:off x="5216962" y="2820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Плодородие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31112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Обеспечение урожая.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291358"/>
            <a:ext cx="226814" cy="28348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2646402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8"/>
          <p:cNvSpPr/>
          <p:nvPr/>
        </p:nvSpPr>
        <p:spPr>
          <a:xfrm>
            <a:off x="9640133" y="2820710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Умирающие и воскресающие боги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66545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Смена времен года (например, Осирис).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788098"/>
            <a:ext cx="226814" cy="283488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5143143"/>
            <a:ext cx="13042702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1"/>
          <p:cNvSpPr/>
          <p:nvPr/>
        </p:nvSpPr>
        <p:spPr>
          <a:xfrm>
            <a:off x="793790" y="5317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Обряды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807869"/>
            <a:ext cx="13042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Праздники посева, ритуальные бракосочетания.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93790" y="6595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Эти культы обеспечивали основу жизни оседлого общества.</a:t>
            </a:r>
            <a:endParaRPr lang="en-US" sz="17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3B309F9-FA96-6E38-315D-52AD0C446DDB}"/>
              </a:ext>
            </a:extLst>
          </p:cNvPr>
          <p:cNvSpPr/>
          <p:nvPr/>
        </p:nvSpPr>
        <p:spPr>
          <a:xfrm>
            <a:off x="11042205" y="7089516"/>
            <a:ext cx="3512634" cy="1081668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492</Words>
  <Application>Microsoft Office PowerPoint</Application>
  <PresentationFormat>Произвольный</PresentationFormat>
  <Paragraphs>97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Outfit Bold</vt:lpstr>
      <vt:lpstr>Quire Sans</vt:lpstr>
      <vt:lpstr>Bitter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2</cp:revision>
  <dcterms:created xsi:type="dcterms:W3CDTF">2025-09-22T22:44:10Z</dcterms:created>
  <dcterms:modified xsi:type="dcterms:W3CDTF">2025-09-22T23:12:44Z</dcterms:modified>
</cp:coreProperties>
</file>